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69" r:id="rId13"/>
    <p:sldId id="259" r:id="rId14"/>
    <p:sldId id="270" r:id="rId15"/>
    <p:sldId id="271" r:id="rId16"/>
    <p:sldId id="272" r:id="rId17"/>
    <p:sldId id="273" r:id="rId18"/>
    <p:sldId id="287" r:id="rId19"/>
    <p:sldId id="274" r:id="rId20"/>
    <p:sldId id="260" r:id="rId21"/>
    <p:sldId id="277" r:id="rId22"/>
    <p:sldId id="278" r:id="rId23"/>
    <p:sldId id="279" r:id="rId24"/>
    <p:sldId id="280" r:id="rId25"/>
    <p:sldId id="281" r:id="rId26"/>
    <p:sldId id="288" r:id="rId27"/>
    <p:sldId id="283" r:id="rId28"/>
    <p:sldId id="282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68" autoAdjust="0"/>
    <p:restoredTop sz="94660"/>
  </p:normalViewPr>
  <p:slideViewPr>
    <p:cSldViewPr snapToGrid="0">
      <p:cViewPr>
        <p:scale>
          <a:sx n="50" d="100"/>
          <a:sy n="50" d="100"/>
        </p:scale>
        <p:origin x="99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661FC-F2A3-40ED-B26C-D8A25378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Candara" panose="020E0502030303020204" pitchFamily="34" charset="0"/>
              </a:rPr>
              <a:t>BAB IX</a:t>
            </a:r>
            <a:br>
              <a:rPr lang="en-US" sz="5400" b="1" kern="1200" dirty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en-US" sz="5400" b="1" kern="1200" dirty="0">
                <a:solidFill>
                  <a:schemeClr val="tx1"/>
                </a:solidFill>
                <a:latin typeface="Candara" panose="020E0502030303020204" pitchFamily="34" charset="0"/>
              </a:rPr>
              <a:t>HIKMAH IBADAH HAJI, ZAKAT, DAN WAKAF</a:t>
            </a:r>
            <a:br>
              <a:rPr lang="en-US" sz="5400" b="1" kern="1200" dirty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en-US" sz="5400" b="1" kern="1200" dirty="0">
                <a:solidFill>
                  <a:schemeClr val="tx1"/>
                </a:solidFill>
                <a:latin typeface="Candara" panose="020E0502030303020204" pitchFamily="34" charset="0"/>
              </a:rPr>
              <a:t>DALAM KEHIDUPAN</a:t>
            </a:r>
          </a:p>
        </p:txBody>
      </p:sp>
    </p:spTree>
    <p:extLst>
      <p:ext uri="{BB962C8B-B14F-4D97-AF65-F5344CB8AC3E}">
        <p14:creationId xmlns:p14="http://schemas.microsoft.com/office/powerpoint/2010/main" val="308995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A491-6A62-458E-A8F9-60E8CB988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8366"/>
            <a:ext cx="9144000" cy="909802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D. </a:t>
            </a:r>
            <a:r>
              <a:rPr lang="en-US" sz="4400" b="1" dirty="0" err="1">
                <a:solidFill>
                  <a:schemeClr val="bg1"/>
                </a:solidFill>
              </a:rPr>
              <a:t>Jenis-jenis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FAF8B-681D-42CE-BD25-F4D986910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88168"/>
            <a:ext cx="9144000" cy="4591465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1) 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Haji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Tamattu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Haji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tamattu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yaitu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melaksanakan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umrah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terlebih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dahulu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pakaian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ihram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lagi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melaksanakan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manasik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haji.</a:t>
            </a:r>
          </a:p>
          <a:p>
            <a:pPr algn="l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2) 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Haji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Ifrad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	Haji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ifrad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berihram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berniat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miqat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kata lain,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terlebih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dahulu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umrah.</a:t>
            </a:r>
          </a:p>
          <a:p>
            <a:pPr algn="l">
              <a:lnSpc>
                <a:spcPct val="11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3) 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Haji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Qiran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11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	Haji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qiran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melaksanakan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 dan umrah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kali ihram.</a:t>
            </a:r>
          </a:p>
          <a:p>
            <a:pPr algn="l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7383"/>
      </p:ext>
    </p:extLst>
  </p:cSld>
  <p:clrMapOvr>
    <a:masterClrMapping/>
  </p:clrMapOvr>
  <p:transition spd="slow" advTm="28992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2348-C9BE-4680-AE40-1CDDA90C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Dalil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B8E7A-D01E-4BA7-9CBB-8D240F466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2" y="1690688"/>
            <a:ext cx="10642148" cy="45669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91514684"/>
      </p:ext>
    </p:extLst>
  </p:cSld>
  <p:clrMapOvr>
    <a:masterClrMapping/>
  </p:clrMapOvr>
  <p:transition spd="slow" advTm="45062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C3DF-8AB5-4AA0-BC8B-706B98F2F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3"/>
            <a:ext cx="9144000" cy="1011237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F. 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Keutamaan</a:t>
            </a:r>
            <a:endParaRPr 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CA6AF-B668-44F0-8138-7C89CCCB9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199"/>
            <a:ext cx="9144000" cy="4668837"/>
          </a:xfrm>
        </p:spPr>
        <p:txBody>
          <a:bodyPr>
            <a:normAutofit/>
          </a:bodyPr>
          <a:lstStyle/>
          <a:p>
            <a:pPr lvl="1" algn="l"/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AutoNum type="arabicParenR"/>
            </a:pP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amal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paling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lvl="1" algn="l"/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AutoNum type="arabicParenR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Haji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jihad.</a:t>
            </a:r>
          </a:p>
          <a:p>
            <a:pPr lvl="1" algn="l"/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AutoNum type="arabicParenR"/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Haji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dosa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lvl="1" algn="l"/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AutoNum type="arabicParenR"/>
            </a:pP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Pahala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ibadah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surga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lvl="1" algn="l"/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54834"/>
      </p:ext>
    </p:extLst>
  </p:cSld>
  <p:clrMapOvr>
    <a:masterClrMapping/>
  </p:clrMapOvr>
  <p:transition spd="slow" advTm="29902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able, sitting, indoor, coffee&#10;&#10;Description generated with very high confidence">
            <a:extLst>
              <a:ext uri="{FF2B5EF4-FFF2-40B4-BE49-F238E27FC236}">
                <a16:creationId xmlns:a16="http://schemas.microsoft.com/office/drawing/2014/main" id="{A784359B-4EE4-4DEB-B545-5B8900BA1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64" t="9091" r="3057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4FED4-8B22-408A-928E-3ACD1CC1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Copperplate Gothic Bold" panose="020E0705020206020404" pitchFamily="34" charset="0"/>
              </a:rPr>
              <a:t>ZAKAT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391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DBA8-7563-499D-9AE9-58A36FD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Pengertian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D316-3E1B-4166-B7D7-6D7FEF83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Zakat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bahasa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lughat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artinya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tumbuh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suci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istilah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zakat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pemberian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wajib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sifat-sifat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golongan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Allah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Swt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menetapkan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hukum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wajib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zakat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lima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rukun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Islam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disebutkan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al-Qur’ān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Hal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sebagaimana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dijelaskan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al-Qur’ān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., Sunnah Rasul-Nya, dan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ijma’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para ulama.</a:t>
            </a:r>
          </a:p>
        </p:txBody>
      </p:sp>
    </p:spTree>
    <p:extLst>
      <p:ext uri="{BB962C8B-B14F-4D97-AF65-F5344CB8AC3E}">
        <p14:creationId xmlns:p14="http://schemas.microsoft.com/office/powerpoint/2010/main" val="556853572"/>
      </p:ext>
    </p:extLst>
  </p:cSld>
  <p:clrMapOvr>
    <a:masterClrMapping/>
  </p:clrMapOvr>
  <p:transition spd="slow" advTm="29943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DBA8-7563-499D-9AE9-58A36FD2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76275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D316-3E1B-4166-B7D7-6D7FEF83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89"/>
            <a:ext cx="10515600" cy="493294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300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sz="5300" dirty="0" err="1">
                <a:solidFill>
                  <a:schemeClr val="bg1"/>
                </a:solidFill>
              </a:rPr>
              <a:t>Syarat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dalam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ibadah</a:t>
            </a:r>
            <a:r>
              <a:rPr lang="en-US" sz="5300" dirty="0">
                <a:solidFill>
                  <a:schemeClr val="bg1"/>
                </a:solidFill>
              </a:rPr>
              <a:t> zakat, </a:t>
            </a:r>
            <a:r>
              <a:rPr lang="en-US" sz="5300" dirty="0" err="1">
                <a:solidFill>
                  <a:schemeClr val="bg1"/>
                </a:solidFill>
              </a:rPr>
              <a:t>yaitu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syarat</a:t>
            </a:r>
            <a:r>
              <a:rPr lang="en-US" sz="5300" dirty="0">
                <a:solidFill>
                  <a:schemeClr val="bg1"/>
                </a:solidFill>
              </a:rPr>
              <a:t> yang </a:t>
            </a:r>
            <a:r>
              <a:rPr lang="en-US" sz="5300" dirty="0" err="1">
                <a:solidFill>
                  <a:schemeClr val="bg1"/>
                </a:solidFill>
              </a:rPr>
              <a:t>berkaitan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dengan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subjek</a:t>
            </a:r>
            <a:r>
              <a:rPr lang="en-US" sz="5300" dirty="0">
                <a:solidFill>
                  <a:schemeClr val="bg1"/>
                </a:solidFill>
              </a:rPr>
              <a:t> zakat/</a:t>
            </a:r>
            <a:r>
              <a:rPr lang="en-US" sz="5300" dirty="0" err="1">
                <a:solidFill>
                  <a:schemeClr val="bg1"/>
                </a:solidFill>
              </a:rPr>
              <a:t>muzakki</a:t>
            </a:r>
            <a:r>
              <a:rPr lang="en-US" sz="5300" dirty="0">
                <a:solidFill>
                  <a:schemeClr val="bg1"/>
                </a:solidFill>
              </a:rPr>
              <a:t> (orang yang </a:t>
            </a:r>
            <a:r>
              <a:rPr lang="en-US" sz="5300" dirty="0" err="1">
                <a:solidFill>
                  <a:schemeClr val="bg1"/>
                </a:solidFill>
              </a:rPr>
              <a:t>mengeluarkan</a:t>
            </a:r>
            <a:r>
              <a:rPr lang="en-US" sz="5300" dirty="0">
                <a:solidFill>
                  <a:schemeClr val="bg1"/>
                </a:solidFill>
              </a:rPr>
              <a:t> zakat) dan </a:t>
            </a:r>
            <a:r>
              <a:rPr lang="en-US" sz="5300" dirty="0" err="1">
                <a:solidFill>
                  <a:schemeClr val="bg1"/>
                </a:solidFill>
              </a:rPr>
              <a:t>objek</a:t>
            </a:r>
            <a:r>
              <a:rPr lang="en-US" sz="5300" dirty="0">
                <a:solidFill>
                  <a:schemeClr val="bg1"/>
                </a:solidFill>
              </a:rPr>
              <a:t> zakat (</a:t>
            </a:r>
            <a:r>
              <a:rPr lang="en-US" sz="5300" dirty="0" err="1">
                <a:solidFill>
                  <a:schemeClr val="bg1"/>
                </a:solidFill>
              </a:rPr>
              <a:t>harta</a:t>
            </a:r>
            <a:r>
              <a:rPr lang="en-US" sz="5300" dirty="0">
                <a:solidFill>
                  <a:schemeClr val="bg1"/>
                </a:solidFill>
              </a:rPr>
              <a:t> yang </a:t>
            </a:r>
            <a:r>
              <a:rPr lang="en-US" sz="5300" dirty="0" err="1">
                <a:solidFill>
                  <a:schemeClr val="bg1"/>
                </a:solidFill>
              </a:rPr>
              <a:t>dizakati</a:t>
            </a:r>
            <a:r>
              <a:rPr lang="en-US" sz="5300" dirty="0">
                <a:solidFill>
                  <a:schemeClr val="bg1"/>
                </a:solidFill>
              </a:rPr>
              <a:t>). </a:t>
            </a:r>
            <a:r>
              <a:rPr lang="en-US" sz="5300" dirty="0" err="1">
                <a:solidFill>
                  <a:schemeClr val="bg1"/>
                </a:solidFill>
              </a:rPr>
              <a:t>Syarat</a:t>
            </a:r>
            <a:r>
              <a:rPr lang="en-US" sz="5300" dirty="0">
                <a:solidFill>
                  <a:schemeClr val="bg1"/>
                </a:solidFill>
              </a:rPr>
              <a:t> yang </a:t>
            </a:r>
            <a:r>
              <a:rPr lang="en-US" sz="5300" dirty="0" err="1">
                <a:solidFill>
                  <a:schemeClr val="bg1"/>
                </a:solidFill>
              </a:rPr>
              <a:t>berhubungan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dengan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Muzakki</a:t>
            </a:r>
            <a:r>
              <a:rPr lang="en-US" sz="5300" dirty="0">
                <a:solidFill>
                  <a:schemeClr val="bg1"/>
                </a:solidFill>
              </a:rPr>
              <a:t>, </a:t>
            </a:r>
            <a:r>
              <a:rPr lang="en-US" sz="5300" dirty="0" err="1">
                <a:solidFill>
                  <a:schemeClr val="bg1"/>
                </a:solidFill>
              </a:rPr>
              <a:t>adalah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sebagai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berikut</a:t>
            </a:r>
            <a:r>
              <a:rPr lang="en-US" sz="5300" dirty="0">
                <a:solidFill>
                  <a:schemeClr val="bg1"/>
                </a:solidFill>
              </a:rPr>
              <a:t> 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5300" dirty="0">
                <a:solidFill>
                  <a:schemeClr val="bg1"/>
                </a:solidFill>
              </a:rPr>
              <a:t>a)     Islam,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5300" dirty="0">
                <a:solidFill>
                  <a:schemeClr val="bg1"/>
                </a:solidFill>
              </a:rPr>
              <a:t>b)     Merdeka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5300" dirty="0">
                <a:solidFill>
                  <a:schemeClr val="bg1"/>
                </a:solidFill>
              </a:rPr>
              <a:t>c)     </a:t>
            </a:r>
            <a:r>
              <a:rPr lang="en-US" sz="5300" dirty="0" err="1">
                <a:solidFill>
                  <a:schemeClr val="bg1"/>
                </a:solidFill>
              </a:rPr>
              <a:t>Baligh</a:t>
            </a:r>
            <a:endParaRPr lang="en-US" sz="53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AutoNum type="alphaLcParenR" startAt="4"/>
            </a:pPr>
            <a:r>
              <a:rPr lang="en-US" sz="5300" dirty="0" err="1">
                <a:solidFill>
                  <a:schemeClr val="bg1"/>
                </a:solidFill>
              </a:rPr>
              <a:t>Berakal</a:t>
            </a:r>
            <a:r>
              <a:rPr lang="en-US" sz="53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5300" dirty="0">
                <a:solidFill>
                  <a:schemeClr val="bg1"/>
                </a:solidFill>
              </a:rPr>
              <a:t>	</a:t>
            </a:r>
            <a:r>
              <a:rPr lang="en-US" sz="5300" dirty="0" err="1">
                <a:solidFill>
                  <a:schemeClr val="bg1"/>
                </a:solidFill>
              </a:rPr>
              <a:t>Syarat-syarat</a:t>
            </a:r>
            <a:r>
              <a:rPr lang="en-US" sz="5300" dirty="0">
                <a:solidFill>
                  <a:schemeClr val="bg1"/>
                </a:solidFill>
              </a:rPr>
              <a:t> yang </a:t>
            </a:r>
            <a:r>
              <a:rPr lang="en-US" sz="5300" dirty="0" err="1">
                <a:solidFill>
                  <a:schemeClr val="bg1"/>
                </a:solidFill>
              </a:rPr>
              <a:t>berhubungan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dengan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jenis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harta</a:t>
            </a:r>
            <a:r>
              <a:rPr lang="en-US" sz="5300" dirty="0">
                <a:solidFill>
                  <a:schemeClr val="bg1"/>
                </a:solidFill>
              </a:rPr>
              <a:t> zakat, </a:t>
            </a:r>
            <a:r>
              <a:rPr lang="en-US" sz="5300" dirty="0" err="1">
                <a:solidFill>
                  <a:schemeClr val="bg1"/>
                </a:solidFill>
              </a:rPr>
              <a:t>antara</a:t>
            </a:r>
            <a:r>
              <a:rPr lang="en-US" sz="5300" dirty="0">
                <a:solidFill>
                  <a:schemeClr val="bg1"/>
                </a:solidFill>
              </a:rPr>
              <a:t> lain :</a:t>
            </a:r>
          </a:p>
          <a:p>
            <a:pPr marL="514350" indent="-514350">
              <a:buAutoNum type="alphaLcParenR"/>
            </a:pPr>
            <a:r>
              <a:rPr lang="en-US" sz="5300" dirty="0">
                <a:solidFill>
                  <a:schemeClr val="bg1"/>
                </a:solidFill>
              </a:rPr>
              <a:t>Milik </a:t>
            </a:r>
            <a:r>
              <a:rPr lang="en-US" sz="5300" dirty="0" err="1">
                <a:solidFill>
                  <a:schemeClr val="bg1"/>
                </a:solidFill>
              </a:rPr>
              <a:t>penuh</a:t>
            </a:r>
            <a:endParaRPr lang="en-US" sz="5300" dirty="0">
              <a:solidFill>
                <a:schemeClr val="bg1"/>
              </a:solidFill>
            </a:endParaRPr>
          </a:p>
          <a:p>
            <a:pPr marL="514350" indent="-514350">
              <a:buAutoNum type="alphaLcParenR"/>
            </a:pPr>
            <a:r>
              <a:rPr lang="en-US" sz="5300" dirty="0" err="1">
                <a:solidFill>
                  <a:schemeClr val="bg1"/>
                </a:solidFill>
              </a:rPr>
              <a:t>Berkembang</a:t>
            </a:r>
            <a:endParaRPr lang="en-US" sz="5300" dirty="0">
              <a:solidFill>
                <a:schemeClr val="bg1"/>
              </a:solidFill>
            </a:endParaRPr>
          </a:p>
          <a:p>
            <a:pPr marL="514350" indent="-514350">
              <a:buAutoNum type="alphaLcParenR"/>
            </a:pPr>
            <a:r>
              <a:rPr lang="en-US" sz="5300" dirty="0" err="1">
                <a:solidFill>
                  <a:schemeClr val="bg1"/>
                </a:solidFill>
              </a:rPr>
              <a:t>Mencapai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Nisab</a:t>
            </a:r>
            <a:endParaRPr lang="en-US" sz="5300" dirty="0">
              <a:solidFill>
                <a:schemeClr val="bg1"/>
              </a:solidFill>
            </a:endParaRPr>
          </a:p>
          <a:p>
            <a:pPr marL="514350" indent="-514350">
              <a:buAutoNum type="alphaLcParenR"/>
            </a:pPr>
            <a:r>
              <a:rPr lang="en-US" sz="5300" dirty="0" err="1">
                <a:solidFill>
                  <a:schemeClr val="bg1"/>
                </a:solidFill>
              </a:rPr>
              <a:t>Lebih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dari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kebutuhan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pokok</a:t>
            </a:r>
            <a:endParaRPr lang="en-US" sz="5300" dirty="0">
              <a:solidFill>
                <a:schemeClr val="bg1"/>
              </a:solidFill>
            </a:endParaRPr>
          </a:p>
          <a:p>
            <a:pPr marL="514350" indent="-514350">
              <a:buAutoNum type="alphaLcParenR"/>
            </a:pPr>
            <a:r>
              <a:rPr lang="en-US" sz="5300" dirty="0" err="1">
                <a:solidFill>
                  <a:schemeClr val="bg1"/>
                </a:solidFill>
              </a:rPr>
              <a:t>Bebas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dari</a:t>
            </a:r>
            <a:r>
              <a:rPr lang="en-US" sz="5300" dirty="0">
                <a:solidFill>
                  <a:schemeClr val="bg1"/>
                </a:solidFill>
              </a:rPr>
              <a:t> </a:t>
            </a:r>
            <a:r>
              <a:rPr lang="en-US" sz="5300" dirty="0" err="1">
                <a:solidFill>
                  <a:schemeClr val="bg1"/>
                </a:solidFill>
              </a:rPr>
              <a:t>hutang</a:t>
            </a:r>
            <a:endParaRPr lang="en-US" sz="5300" dirty="0">
              <a:solidFill>
                <a:schemeClr val="bg1"/>
              </a:solidFill>
            </a:endParaRPr>
          </a:p>
          <a:p>
            <a:pPr marL="514350" indent="-514350">
              <a:buAutoNum type="alphaLcParenR"/>
            </a:pPr>
            <a:r>
              <a:rPr lang="en-US" sz="5300" dirty="0">
                <a:solidFill>
                  <a:schemeClr val="bg1"/>
                </a:solidFill>
              </a:rPr>
              <a:t>Haul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014604"/>
      </p:ext>
    </p:extLst>
  </p:cSld>
  <p:clrMapOvr>
    <a:masterClrMapping/>
  </p:clrMapOvr>
  <p:transition spd="slow" advTm="34917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DBA8-7563-499D-9AE9-58A36FD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Rukun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D316-3E1B-4166-B7D7-6D7FEF83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Pelepasan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pengeluaran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milik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dikenakan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wajib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zakat.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514350" indent="-514350">
              <a:buAutoNum type="arabicParenR"/>
            </a:pP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Penyerahan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bertugas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mengurusi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zakat (amil zakat).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Penyerahan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amil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berhak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menerima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zakat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milik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94373"/>
      </p:ext>
    </p:extLst>
  </p:cSld>
  <p:clrMapOvr>
    <a:masterClrMapping/>
  </p:clrMapOvr>
  <p:transition spd="slow" advTm="24941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DBA8-7563-499D-9AE9-58A36FD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Dalil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616BB-CF1A-44CE-865A-38376B14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2" y="2254129"/>
            <a:ext cx="10506058" cy="2349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92486002"/>
      </p:ext>
    </p:extLst>
  </p:cSld>
  <p:clrMapOvr>
    <a:masterClrMapping/>
  </p:clrMapOvr>
  <p:transition spd="slow" advTm="25143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1B3A-FF6D-4D8D-B851-1CACF602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94D31-0614-4828-B652-5E3AB5578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8096"/>
            <a:ext cx="10515599" cy="59475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982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56"/>
    </mc:Choice>
    <mc:Fallback>
      <p:transition spd="slow" advTm="5485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DBA8-7563-499D-9AE9-58A36FD2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76275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E. Hikmah dan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Keutamaan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D316-3E1B-4166-B7D7-6D7FEF83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357"/>
            <a:ext cx="10515600" cy="45166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Daripenjelasanayatdiatas,bahwa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zakat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membersihkan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pemilik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penyakit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kikir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serakah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sifat-sifat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tercela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fakir miskin, orang-orang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sifat-sifat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hina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lainnya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lain, zakat juga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menyucikan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jiwa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orang-orang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menumbuhkan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mengangkat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derajatnya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kebajikan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segi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moral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maupun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amal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Hingga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demikian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orang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mendapatkan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kebahagiaan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dunia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maupun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akhirat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222093"/>
      </p:ext>
    </p:extLst>
  </p:cSld>
  <p:clrMapOvr>
    <a:masterClrMapping/>
  </p:clrMapOvr>
  <p:transition spd="slow" advTm="3117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ence, building, sitting, bench&#10;&#10;Description generated with very high confidence">
            <a:extLst>
              <a:ext uri="{FF2B5EF4-FFF2-40B4-BE49-F238E27FC236}">
                <a16:creationId xmlns:a16="http://schemas.microsoft.com/office/drawing/2014/main" id="{DB51A307-150F-4982-A4DE-B2EACF6D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" t="9091" r="3223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Copperplate Gothic Bold" panose="020E0705020206020404" pitchFamily="34" charset="0"/>
                <a:cs typeface="Calibri Light"/>
              </a:rPr>
              <a:t>HAJI</a:t>
            </a:r>
            <a:endParaRPr lang="en-US" sz="4800" b="1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hand holding a flower&#10;&#10;Description generated with high confidence">
            <a:extLst>
              <a:ext uri="{FF2B5EF4-FFF2-40B4-BE49-F238E27FC236}">
                <a16:creationId xmlns:a16="http://schemas.microsoft.com/office/drawing/2014/main" id="{C7FD37C7-F792-4485-A27F-09445AA4A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86" r="2536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648D-AA29-4590-BC29-12C2613F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Copperplate Gothic Bold" panose="020E0705020206020404" pitchFamily="34" charset="0"/>
              </a:rPr>
              <a:t>WAKAF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63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7868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Pengertian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0EA6-CE6B-45A2-9E2A-D19C8297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4421"/>
            <a:ext cx="10515600" cy="44925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Kata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berasal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bahasa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Arab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berarti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menahan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(al-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habs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mencegah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(al-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man’u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istilah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syar’i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ungkapan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diartikan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penahanan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milik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seseorang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 lain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lembaga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cara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menyerahkan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benda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sifatnya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kekal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masyarakat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diambil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manfaatnya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hukumnya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sunnah.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pemberi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(wakif)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amaliah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sunnah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manfaatnya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85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31220">
        <p14:reveal/>
      </p:transition>
    </mc:Choice>
    <mc:Fallback>
      <p:transition spd="slow" advTm="3122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90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Rukun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0EA6-CE6B-45A2-9E2A-D19C8297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95"/>
            <a:ext cx="10515600" cy="45406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Rukun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empat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yaitu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514350" indent="-514350">
              <a:buAutoNum type="alphaLcParenR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al-wakif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14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b) Benda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diwakafkan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al-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mauquf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c) 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menerima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al-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mauquf’alaihi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Ikrar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Sighat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82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14531">
        <p14:reveal/>
      </p:transition>
    </mc:Choice>
    <mc:Fallback>
      <p:transition spd="slow" advTm="1453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78681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0EA6-CE6B-45A2-9E2A-D19C8297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arenR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Al-wakif,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penuh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Berakal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Baligh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Bertindak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hukum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rosyid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).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514350" indent="-514350">
              <a:buAutoNum type="arabicParenR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Al-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mauquf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Barang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berharga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Diketahui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kadarnya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jumlah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dimiliki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oleh al-wakif.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berdiri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sendiri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gairaśai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).</a:t>
            </a:r>
            <a:endParaRPr 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71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30143">
        <p14:reveal/>
      </p:transition>
    </mc:Choice>
    <mc:Fallback>
      <p:transition spd="slow" advTm="3014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0EA6-CE6B-45A2-9E2A-D19C8297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894"/>
            <a:ext cx="10515600" cy="57270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3) Al-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mauquf’alaihi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a)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mu’ayyan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artinya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orang 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menerima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jelas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jumlah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Apakah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seorang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dua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orang,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orang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semuanya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kriteria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b)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gairamu’ayyan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),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artinya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ditentukan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kriterianya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rinci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Seperti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orang fakir, orang miskin,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tempat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ibadah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makam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dan lain-lain.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4)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Sighat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a)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Ucapan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ikrar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mengandung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kata-kata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menunjukkan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kekalnya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ta’bid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ucapannya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batas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b)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Ucapan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ikrar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direalisasikan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segera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tanjiz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tanpa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disangkutkan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digantungkan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kepada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c)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Ucapan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ikarar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bersifat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pasti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     d)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Ucapan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ikarar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diikuti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oleh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membatalkan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978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65093">
        <p14:reveal/>
      </p:transition>
    </mc:Choice>
    <mc:Fallback>
      <p:transition spd="slow" advTm="6509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Dalil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3A4BB-5F8E-4187-8CF4-8F701920B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7646"/>
            <a:ext cx="10515600" cy="3342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957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40234">
        <p14:reveal/>
      </p:transition>
    </mc:Choice>
    <mc:Fallback>
      <p:transition spd="slow" advTm="4023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535D-25E7-4C9E-8B57-D56A8EA1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56EDD-3430-4C85-A402-15111A7DF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" y="1372288"/>
            <a:ext cx="10504336" cy="41134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8198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43"/>
    </mc:Choice>
    <mc:Fallback>
      <p:transition spd="slow" advTm="6484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Prinsip-prinsip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pengelolaan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0EA6-CE6B-45A2-9E2A-D19C8297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4541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benda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diterima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sumbangan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 dan wakif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status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syariah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tanpa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batas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3. Wakif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kebebasan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sebagaimana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diperkenankan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oleh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syariah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4.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Jumlah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tetap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utuh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keuntungannya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saja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dibelanjakan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tujuan-tujuan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ditentukan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oleh wakif.</a:t>
            </a: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5. Wakif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meminta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keseluruhan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keuntungannya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tujuan-tujuan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ditentukan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36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44761">
        <p14:reveal/>
      </p:transition>
    </mc:Choice>
    <mc:Fallback>
      <p:transition spd="slow" advTm="44761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8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94A2-4904-4C03-908C-6708184E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F. Hikmah dan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Keutamaan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0EA6-CE6B-45A2-9E2A-D19C8297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keutamaan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bahwa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dicatat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dihitung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amal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jariyah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pahalanya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mengalir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meskipun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orang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mewakafkannya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meninggal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dunia.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Artinya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pemberi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tetap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menerima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pahala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dimanfaatkan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oleh orang lain.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benda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benda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tahan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lama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manfaat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jangka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panjang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selain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wakaf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ekonomi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syari’ah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99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50" advTm="35031">
        <p14:reveal/>
      </p:transition>
    </mc:Choice>
    <mc:Fallback>
      <p:transition spd="slow" advTm="35031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528FE-F828-4DF4-8096-2FEC6266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TERIMA KASIH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18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C4B7-86CE-4B6A-B968-203BBB9C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Pengertian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26C8C-606D-4D75-9982-079CA6BA5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Haji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Bahasa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artinya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menyegaja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menuju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menurut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istilah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sengaja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mengunjungi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Baitullah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Ka’bah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beribadah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bulan-bulan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haji)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syarat-syarat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cara-cara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pula.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	Haji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rukun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Islam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kelima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Hukum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melaksanakan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ibadah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wajib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mampu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melaksanakannya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265939"/>
      </p:ext>
    </p:extLst>
  </p:cSld>
  <p:clrMapOvr>
    <a:masterClrMapping/>
  </p:clrMapOvr>
  <p:transition spd="slow" advTm="24974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467A-4ED3-4E35-9A5D-7B10A5434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274" y="385011"/>
            <a:ext cx="10154652" cy="1043319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B. 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endParaRPr 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B2A15-D2BE-4859-ADD1-9265ADA57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274" y="1443792"/>
            <a:ext cx="10154652" cy="4836694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20000"/>
              </a:lnSpc>
              <a:spcBef>
                <a:spcPts val="800"/>
              </a:spcBef>
              <a:spcAft>
                <a:spcPts val="2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ialah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perbuatan-perbuatan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dipenuhi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ibadah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dilaksanakan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terbagi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dua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yaitu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wajib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 dan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haji. Para ulama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ahli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fikih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sepakat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bahwa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wajib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berikut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1)  Islam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2)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Berakal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3)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Baligh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4)  Ada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muhrimnya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5)  Mampu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segala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(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misalnya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biaya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,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kesehatan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   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keamanan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nafkah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keluarga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ditinggalkan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Syarat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haji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berikut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1)  Islam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2)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Baligh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3) 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Berakal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4)  Merdeka.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46062"/>
      </p:ext>
    </p:extLst>
  </p:cSld>
  <p:clrMapOvr>
    <a:masterClrMapping/>
  </p:clrMapOvr>
  <p:transition spd="slow" advTm="29889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0210-C794-4953-A69B-2F9B1D08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C.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Rukun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79AC-EDB3-4599-9300-C8796799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r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EA0B115-9F58-4B56-BC90-D2B1E9FEF354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825624"/>
          <a:ext cx="10515600" cy="501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33">
                  <a:extLst>
                    <a:ext uri="{9D8B030D-6E8A-4147-A177-3AD203B41FA5}">
                      <a16:colId xmlns:a16="http://schemas.microsoft.com/office/drawing/2014/main" val="2433934308"/>
                    </a:ext>
                  </a:extLst>
                </a:gridCol>
                <a:gridCol w="7455567">
                  <a:extLst>
                    <a:ext uri="{9D8B030D-6E8A-4147-A177-3AD203B41FA5}">
                      <a16:colId xmlns:a16="http://schemas.microsoft.com/office/drawing/2014/main" val="2829475275"/>
                    </a:ext>
                  </a:extLst>
                </a:gridCol>
              </a:tblGrid>
              <a:tr h="4557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1) Ihram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142979"/>
                  </a:ext>
                </a:extLst>
              </a:tr>
              <a:tr h="42114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Ihram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adalah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berniat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mengerjakan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Ibadah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haji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atau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umrah yang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ditandai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dengan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mengenakan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pakaian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ihram yang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berwarna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putih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dan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membaca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lafadz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,  “</a:t>
                      </a:r>
                      <a:r>
                        <a:rPr lang="en-US" sz="2700" i="1" u="sng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Labbaika</a:t>
                      </a:r>
                      <a:r>
                        <a:rPr lang="en-US" sz="2700" i="0" u="sng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i="1" u="sng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Allahumma</a:t>
                      </a:r>
                      <a:r>
                        <a:rPr lang="en-US" sz="2700" i="1" u="sng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i="1" u="sng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hajjan</a:t>
                      </a:r>
                      <a:r>
                        <a:rPr lang="en-US" sz="2700" u="sng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” (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bagi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 yang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akan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melaksanakan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ibadah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haji), dan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membaca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lafadz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, “</a:t>
                      </a:r>
                      <a:r>
                        <a:rPr lang="en-US" sz="2700" i="1" u="sng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Labbaika</a:t>
                      </a:r>
                      <a:r>
                        <a:rPr lang="en-US" sz="2700" i="0" u="sng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i="1" u="sng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Allahumma</a:t>
                      </a:r>
                      <a:r>
                        <a:rPr lang="en-US" sz="2700" i="1" u="sng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700" i="1" u="sng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umratan</a:t>
                      </a:r>
                      <a:r>
                        <a:rPr lang="en-US" sz="2700" u="sng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” (</a:t>
                      </a:r>
                      <a:r>
                        <a:rPr lang="en-US" sz="27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bagi</a:t>
                      </a:r>
                      <a:r>
                        <a:rPr lang="en-US" sz="27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yang </a:t>
                      </a:r>
                      <a:r>
                        <a:rPr lang="en-US" sz="27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berniat</a:t>
                      </a:r>
                      <a:r>
                        <a:rPr lang="en-US" sz="27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umrah).</a:t>
                      </a:r>
                    </a:p>
                    <a:p>
                      <a:pPr marL="0" indent="0" algn="r">
                        <a:buNone/>
                      </a:pPr>
                      <a:endParaRPr lang="en-US" sz="2800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8250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F01505A-4435-42FB-B099-6E7A337C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539272"/>
            <a:ext cx="2834886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85267"/>
      </p:ext>
    </p:extLst>
  </p:cSld>
  <p:clrMapOvr>
    <a:masterClrMapping/>
  </p:clrMapOvr>
  <p:transition spd="slow" advTm="20018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D55A-E770-4F7A-ADA5-50737965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933B1D-848D-47FC-96F0-0BAAC0BC45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25642"/>
          <a:ext cx="10515600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011">
                  <a:extLst>
                    <a:ext uri="{9D8B030D-6E8A-4147-A177-3AD203B41FA5}">
                      <a16:colId xmlns:a16="http://schemas.microsoft.com/office/drawing/2014/main" val="3826179278"/>
                    </a:ext>
                  </a:extLst>
                </a:gridCol>
                <a:gridCol w="5939589">
                  <a:extLst>
                    <a:ext uri="{9D8B030D-6E8A-4147-A177-3AD203B41FA5}">
                      <a16:colId xmlns:a16="http://schemas.microsoft.com/office/drawing/2014/main" val="2199914262"/>
                    </a:ext>
                  </a:extLst>
                </a:gridCol>
              </a:tblGrid>
              <a:tr h="47411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2)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Wukuf</a:t>
                      </a:r>
                      <a:endParaRPr lang="en-US" sz="2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876687"/>
                  </a:ext>
                </a:extLst>
              </a:tr>
              <a:tr h="2995061">
                <a:tc>
                  <a:txBody>
                    <a:bodyPr/>
                    <a:lstStyle/>
                    <a:p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Wukuf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yaitu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hadir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padang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Arafah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pada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tanggal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9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Djulhijjah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dari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tergelincirnya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matahari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hingga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terbenam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Wukuf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adalah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bentuk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pengasingan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diri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yang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merupakan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gambaran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bagaimana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kelak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manusia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dikumpulkan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padang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Mahsyar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  <a:endParaRPr lang="en-US" sz="25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765023"/>
                  </a:ext>
                </a:extLst>
              </a:tr>
              <a:tr h="478858">
                <a:tc gridSpan="2">
                  <a:txBody>
                    <a:bodyPr/>
                    <a:lstStyle/>
                    <a:p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Wukuf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Arafah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merupakan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saat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yang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tepat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untuk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mawas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diri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merenungi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atas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seperti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yang 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pernah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, 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menyesali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dan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bertaubat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atas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segala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dosa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yang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dikerjakan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serta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memikirkan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seperti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yang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untuk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menjadi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muslim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yang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taat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kepada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Allah </a:t>
                      </a:r>
                      <a:r>
                        <a:rPr lang="en-US" sz="25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Swt</a:t>
                      </a:r>
                      <a:r>
                        <a:rPr lang="en-US" sz="25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  <a:p>
                      <a:endParaRPr lang="en-US" sz="25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7474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9EACDD-64FB-4A72-BE87-912F31826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9410"/>
            <a:ext cx="4455695" cy="26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7079"/>
      </p:ext>
    </p:extLst>
  </p:cSld>
  <p:clrMapOvr>
    <a:masterClrMapping/>
  </p:clrMapOvr>
  <p:transition spd="slow" advTm="35456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DC1E-6D58-4E4B-9974-36D36149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F98CB8-EE6E-46F1-AAA0-38FB1302D2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9758" y="505325"/>
          <a:ext cx="10515600" cy="622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5379">
                  <a:extLst>
                    <a:ext uri="{9D8B030D-6E8A-4147-A177-3AD203B41FA5}">
                      <a16:colId xmlns:a16="http://schemas.microsoft.com/office/drawing/2014/main" val="2855592431"/>
                    </a:ext>
                  </a:extLst>
                </a:gridCol>
                <a:gridCol w="6180221">
                  <a:extLst>
                    <a:ext uri="{9D8B030D-6E8A-4147-A177-3AD203B41FA5}">
                      <a16:colId xmlns:a16="http://schemas.microsoft.com/office/drawing/2014/main" val="3522187566"/>
                    </a:ext>
                  </a:extLst>
                </a:gridCol>
              </a:tblGrid>
              <a:tr h="440558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3)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Thawaf</a:t>
                      </a:r>
                      <a:endParaRPr lang="en-US" sz="2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i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adalah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berputar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mengelilingi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Ka’bah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dan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dilakukan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secara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berlawanan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arah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jarum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jam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posisi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Ka’bah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sebelah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badan.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dimulai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Hajar Aswad dan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diakhiri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2100" i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Hajar Aswad 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pula,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dilakukan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sebanyak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tujuh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kali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putaran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 Para ulama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sepakat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bahwa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ada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tiga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macam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yaitu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a)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i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Qudum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yaitu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dilakukan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ketika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jamaah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haji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baru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tiba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Mekah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660759"/>
                  </a:ext>
                </a:extLst>
              </a:tr>
              <a:tr h="336897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179204"/>
                  </a:ext>
                </a:extLst>
              </a:tr>
              <a:tr h="206187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b)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i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Ifadhah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yaitu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dilakukan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pada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hari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qurban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setelah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melontar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jumrah</a:t>
                      </a:r>
                      <a:r>
                        <a:rPr lang="en-US" sz="2100" i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aqabah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Inilah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2100" i="1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i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yang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wajib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dilakukan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pada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waktu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haji.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ditinggalkan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hajinya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batal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c) 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Wada’,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yaitu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thawaf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perpisahan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bagi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jamaah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meninggalkan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Mekah</a:t>
                      </a:r>
                      <a:r>
                        <a:rPr lang="en-US" sz="21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1487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CCF62B3-2C22-4024-8874-E6B7D2C85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8" y="1311441"/>
            <a:ext cx="43338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4644"/>
      </p:ext>
    </p:extLst>
  </p:cSld>
  <p:clrMapOvr>
    <a:masterClrMapping/>
  </p:clrMapOvr>
  <p:transition spd="slow" advTm="4494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65C1-4AE2-4239-87C5-C4E4F226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2769BD-9D52-4316-A3EF-D776CC731A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53453"/>
          <a:ext cx="10515600" cy="5510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7884">
                  <a:extLst>
                    <a:ext uri="{9D8B030D-6E8A-4147-A177-3AD203B41FA5}">
                      <a16:colId xmlns:a16="http://schemas.microsoft.com/office/drawing/2014/main" val="2697404758"/>
                    </a:ext>
                  </a:extLst>
                </a:gridCol>
                <a:gridCol w="5987716">
                  <a:extLst>
                    <a:ext uri="{9D8B030D-6E8A-4147-A177-3AD203B41FA5}">
                      <a16:colId xmlns:a16="http://schemas.microsoft.com/office/drawing/2014/main" val="1681821526"/>
                    </a:ext>
                  </a:extLst>
                </a:gridCol>
              </a:tblGrid>
              <a:tr h="41651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4)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Sa’i</a:t>
                      </a:r>
                      <a:endParaRPr lang="en-US" sz="2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745870"/>
                  </a:ext>
                </a:extLst>
              </a:tr>
              <a:tr h="303809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Sa’i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adalah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berlari-lari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kecil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antara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bukit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Shofa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dan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bukit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Marwah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sebanyak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tujuh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kali yang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dimulai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dari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bukit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Shafa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dan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berakhir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bukit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Marwah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Sa’i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setelah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pelaksanaan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ibadah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thawaf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Syarat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sa’i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adalah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sebagai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berikut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  <a:p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a)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sebanyak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tujuh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kali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putaran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(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berawal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bukit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Shofa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dan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berakhir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bukit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Marwah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</a:p>
                    <a:p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b)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setelah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thawaf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ifadhah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atau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setelah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thawaf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qudum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0864"/>
                  </a:ext>
                </a:extLst>
              </a:tr>
              <a:tr h="1212783">
                <a:tc gridSpan="2"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c)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Menjalani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secara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sempurna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jarak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Shofa-Marwah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dan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Marwah-Shofa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  <a:p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d) 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di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tempat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sa’i</a:t>
                      </a:r>
                      <a:r>
                        <a:rPr lang="en-US" sz="22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3729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C56D10-26CB-4DAF-8335-5D274A5839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916"/>
            <a:ext cx="4266179" cy="30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62378"/>
      </p:ext>
    </p:extLst>
  </p:cSld>
  <p:clrMapOvr>
    <a:masterClrMapping/>
  </p:clrMapOvr>
  <p:transition spd="slow" advTm="45024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5AB9-9EBE-4179-99BB-05E0956A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51229C-A589-443A-A212-AFDEC51FF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96684"/>
          <a:ext cx="10515600" cy="5614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180415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0162577"/>
                    </a:ext>
                  </a:extLst>
                </a:gridCol>
              </a:tblGrid>
              <a:tr h="41390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5)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Tahallul</a:t>
                      </a:r>
                      <a:endParaRPr lang="en-US" sz="2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3406"/>
                  </a:ext>
                </a:extLst>
              </a:tr>
              <a:tr h="357372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Tahallul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adalah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mencukur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atau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memotong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rambut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kepala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Sebagian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atau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seluruhnya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minimal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tiga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helai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rambut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Tahallul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setelah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melontar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jumrah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  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aqabah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pada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tanggal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10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Dzulhijjah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, yang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disebut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dengan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tahallul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awwal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Tahallul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tsani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dilakukan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setelah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thawaf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ifadhah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dan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sa’i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endParaRPr lang="en-US" sz="2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642227"/>
                  </a:ext>
                </a:extLst>
              </a:tr>
              <a:tr h="134753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6)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Tertib</a:t>
                      </a:r>
                      <a:endParaRPr lang="en-US" sz="28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68487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DC5576-3A5C-42A3-A47D-94A9FB381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5491"/>
            <a:ext cx="5201133" cy="29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5963"/>
      </p:ext>
    </p:extLst>
  </p:cSld>
  <p:clrMapOvr>
    <a:masterClrMapping/>
  </p:clrMapOvr>
  <p:transition spd="slow" advTm="30849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1453</Words>
  <Application>Microsoft Office PowerPoint</Application>
  <PresentationFormat>Widescreen</PresentationFormat>
  <Paragraphs>154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Candara</vt:lpstr>
      <vt:lpstr>Century Gothic</vt:lpstr>
      <vt:lpstr>Copperplate Gothic Bold</vt:lpstr>
      <vt:lpstr>office theme</vt:lpstr>
      <vt:lpstr>BAB IX HIKMAH IBADAH HAJI, ZAKAT, DAN WAKAF DALAM KEHIDUPAN</vt:lpstr>
      <vt:lpstr>HAJI</vt:lpstr>
      <vt:lpstr>A. Pengertian</vt:lpstr>
      <vt:lpstr>B. Syarat</vt:lpstr>
      <vt:lpstr>C. Rukun</vt:lpstr>
      <vt:lpstr>PowerPoint Presentation</vt:lpstr>
      <vt:lpstr>PowerPoint Presentation</vt:lpstr>
      <vt:lpstr>PowerPoint Presentation</vt:lpstr>
      <vt:lpstr>PowerPoint Presentation</vt:lpstr>
      <vt:lpstr>D. Jenis-jenis</vt:lpstr>
      <vt:lpstr>E. Dalil</vt:lpstr>
      <vt:lpstr>F. Keutamaan</vt:lpstr>
      <vt:lpstr>ZAKAT</vt:lpstr>
      <vt:lpstr>A. Pengertian</vt:lpstr>
      <vt:lpstr>B. Syarat</vt:lpstr>
      <vt:lpstr>C. Rukun</vt:lpstr>
      <vt:lpstr>D. Dalil</vt:lpstr>
      <vt:lpstr>PowerPoint Presentation</vt:lpstr>
      <vt:lpstr>E. Hikmah dan Keutamaan</vt:lpstr>
      <vt:lpstr>WAKAF</vt:lpstr>
      <vt:lpstr>A. Pengertian</vt:lpstr>
      <vt:lpstr>B. Rukun</vt:lpstr>
      <vt:lpstr>C. Syarat</vt:lpstr>
      <vt:lpstr>PowerPoint Presentation</vt:lpstr>
      <vt:lpstr>D. Dalil</vt:lpstr>
      <vt:lpstr>PowerPoint Presentation</vt:lpstr>
      <vt:lpstr>E. Prinsip-prinsip pengelolaan</vt:lpstr>
      <vt:lpstr>F. Hikmah dan Keutamaan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Edy Sukadi</dc:creator>
  <cp:lastModifiedBy>Rizaky Oktaramadiansyah</cp:lastModifiedBy>
  <cp:revision>146</cp:revision>
  <dcterms:created xsi:type="dcterms:W3CDTF">2020-03-19T09:33:41Z</dcterms:created>
  <dcterms:modified xsi:type="dcterms:W3CDTF">2020-03-20T11:20:58Z</dcterms:modified>
</cp:coreProperties>
</file>